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9" r:id="rId1"/>
  </p:sldMasterIdLst>
  <p:notesMasterIdLst>
    <p:notesMasterId r:id="rId15"/>
  </p:notesMasterIdLst>
  <p:handoutMasterIdLst>
    <p:handoutMasterId r:id="rId16"/>
  </p:handoutMasterIdLst>
  <p:sldIdLst>
    <p:sldId id="268" r:id="rId2"/>
    <p:sldId id="317" r:id="rId3"/>
    <p:sldId id="328" r:id="rId4"/>
    <p:sldId id="313" r:id="rId5"/>
    <p:sldId id="332" r:id="rId6"/>
    <p:sldId id="326" r:id="rId7"/>
    <p:sldId id="331" r:id="rId8"/>
    <p:sldId id="291" r:id="rId9"/>
    <p:sldId id="342" r:id="rId10"/>
    <p:sldId id="343" r:id="rId11"/>
    <p:sldId id="344" r:id="rId12"/>
    <p:sldId id="341" r:id="rId13"/>
    <p:sldId id="303" r:id="rId14"/>
  </p:sldIdLst>
  <p:sldSz cx="9144000" cy="5143500" type="screen16x9"/>
  <p:notesSz cx="6858000" cy="9144000"/>
  <p:defaultTextStyle>
    <a:defPPr>
      <a:defRPr lang="en-US"/>
    </a:defPPr>
    <a:lvl1pPr marL="0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92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83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675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566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32"/>
    <p:restoredTop sz="88435"/>
  </p:normalViewPr>
  <p:slideViewPr>
    <p:cSldViewPr snapToGrid="0" snapToObjects="1">
      <p:cViewPr>
        <p:scale>
          <a:sx n="85" d="100"/>
          <a:sy n="85" d="100"/>
        </p:scale>
        <p:origin x="1003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238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14CA24-5A5D-1543-A253-CF51B1E51217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8FD1AAC-291F-4F44-9035-E9628F427E5E}">
      <dgm:prSet phldrT="[Text]"/>
      <dgm:spPr/>
      <dgm:t>
        <a:bodyPr/>
        <a:lstStyle/>
        <a:p>
          <a:pPr algn="l"/>
          <a:r>
            <a:rPr lang="en-US" dirty="0"/>
            <a:t>Machine learning based clustering could differentiate categories of pedestrians. Location matching provided further insights</a:t>
          </a:r>
        </a:p>
      </dgm:t>
    </dgm:pt>
    <dgm:pt modelId="{2EF9CC23-3CA8-B745-A935-EAECBDB7D150}" type="parTrans" cxnId="{9440D9D4-1194-2B40-881D-C30D600A5B6B}">
      <dgm:prSet/>
      <dgm:spPr/>
      <dgm:t>
        <a:bodyPr/>
        <a:lstStyle/>
        <a:p>
          <a:endParaRPr lang="en-US"/>
        </a:p>
      </dgm:t>
    </dgm:pt>
    <dgm:pt modelId="{16DAC7C4-3061-5144-8A6C-A4AFD037D395}" type="sibTrans" cxnId="{9440D9D4-1194-2B40-881D-C30D600A5B6B}">
      <dgm:prSet/>
      <dgm:spPr/>
      <dgm:t>
        <a:bodyPr/>
        <a:lstStyle/>
        <a:p>
          <a:endParaRPr lang="en-US"/>
        </a:p>
      </dgm:t>
    </dgm:pt>
    <dgm:pt modelId="{3569EDAF-93EE-5448-B916-5379348BA1C8}">
      <dgm:prSet/>
      <dgm:spPr/>
      <dgm:t>
        <a:bodyPr/>
        <a:lstStyle/>
        <a:p>
          <a:pPr algn="l"/>
          <a:r>
            <a:rPr lang="en-US" dirty="0"/>
            <a:t>Changes in pedestrian timings recommended. However, we must consider certain geometrical improvements as well.</a:t>
          </a:r>
        </a:p>
      </dgm:t>
    </dgm:pt>
    <dgm:pt modelId="{2CF352D7-37E2-9B4D-AF01-C7B43B3D2850}" type="parTrans" cxnId="{6804ED08-E031-A54D-8585-3D7B08E3B941}">
      <dgm:prSet/>
      <dgm:spPr/>
      <dgm:t>
        <a:bodyPr/>
        <a:lstStyle/>
        <a:p>
          <a:endParaRPr lang="en-US"/>
        </a:p>
      </dgm:t>
    </dgm:pt>
    <dgm:pt modelId="{F9F2E89A-3C52-9649-9956-19241891B36C}" type="sibTrans" cxnId="{6804ED08-E031-A54D-8585-3D7B08E3B941}">
      <dgm:prSet/>
      <dgm:spPr/>
      <dgm:t>
        <a:bodyPr/>
        <a:lstStyle/>
        <a:p>
          <a:endParaRPr lang="en-US"/>
        </a:p>
      </dgm:t>
    </dgm:pt>
    <dgm:pt modelId="{568F1B07-505A-214B-AB7B-B852B21C2B97}">
      <dgm:prSet/>
      <dgm:spPr/>
      <dgm:t>
        <a:bodyPr/>
        <a:lstStyle/>
        <a:p>
          <a:pPr algn="l"/>
          <a:r>
            <a:rPr lang="en-US" dirty="0"/>
            <a:t>Pedestrian categorization is required since the speeds varies</a:t>
          </a:r>
        </a:p>
      </dgm:t>
    </dgm:pt>
    <dgm:pt modelId="{174483FC-3BA8-0F49-A603-26FFFC5D6265}" type="parTrans" cxnId="{B5F7F3CE-5EF5-DB4C-8429-90E6CE4939DC}">
      <dgm:prSet/>
      <dgm:spPr/>
      <dgm:t>
        <a:bodyPr/>
        <a:lstStyle/>
        <a:p>
          <a:endParaRPr lang="en-US"/>
        </a:p>
      </dgm:t>
    </dgm:pt>
    <dgm:pt modelId="{55D59C84-3473-1740-92A3-806749D9BE4B}" type="sibTrans" cxnId="{B5F7F3CE-5EF5-DB4C-8429-90E6CE4939DC}">
      <dgm:prSet/>
      <dgm:spPr/>
      <dgm:t>
        <a:bodyPr/>
        <a:lstStyle/>
        <a:p>
          <a:endParaRPr lang="en-US"/>
        </a:p>
      </dgm:t>
    </dgm:pt>
    <dgm:pt modelId="{1650C8CF-BB94-A548-B6CA-52543665B0B0}" type="pres">
      <dgm:prSet presAssocID="{9B14CA24-5A5D-1543-A253-CF51B1E51217}" presName="diagram" presStyleCnt="0">
        <dgm:presLayoutVars>
          <dgm:dir/>
          <dgm:resizeHandles val="exact"/>
        </dgm:presLayoutVars>
      </dgm:prSet>
      <dgm:spPr/>
    </dgm:pt>
    <dgm:pt modelId="{4D823D21-2C11-2E48-9447-CED9C92A6856}" type="pres">
      <dgm:prSet presAssocID="{C8FD1AAC-291F-4F44-9035-E9628F427E5E}" presName="node" presStyleLbl="node1" presStyleIdx="0" presStyleCnt="3" custScaleX="2000000" custScaleY="300711" custLinFactY="100000" custLinFactNeighborX="244" custLinFactNeighborY="175438">
        <dgm:presLayoutVars>
          <dgm:bulletEnabled val="1"/>
        </dgm:presLayoutVars>
      </dgm:prSet>
      <dgm:spPr/>
    </dgm:pt>
    <dgm:pt modelId="{466202FC-F335-A746-9E8A-A03D2A6A2BAA}" type="pres">
      <dgm:prSet presAssocID="{16DAC7C4-3061-5144-8A6C-A4AFD037D395}" presName="sibTrans" presStyleCnt="0"/>
      <dgm:spPr/>
    </dgm:pt>
    <dgm:pt modelId="{EB0B11D3-18E5-3D49-A8BD-AC4BDCD3F67A}" type="pres">
      <dgm:prSet presAssocID="{568F1B07-505A-214B-AB7B-B852B21C2B97}" presName="node" presStyleLbl="node1" presStyleIdx="1" presStyleCnt="3" custScaleX="2000000" custScaleY="306388" custLinFactX="-100000" custLinFactY="-199458" custLinFactNeighborX="-181523" custLinFactNeighborY="-200000">
        <dgm:presLayoutVars>
          <dgm:bulletEnabled val="1"/>
        </dgm:presLayoutVars>
      </dgm:prSet>
      <dgm:spPr/>
    </dgm:pt>
    <dgm:pt modelId="{4F90EDB2-0D93-B74E-B7D9-9AEFB7EA92F5}" type="pres">
      <dgm:prSet presAssocID="{55D59C84-3473-1740-92A3-806749D9BE4B}" presName="sibTrans" presStyleCnt="0"/>
      <dgm:spPr/>
    </dgm:pt>
    <dgm:pt modelId="{3ADF6DA5-9094-764E-9C7F-46615FD2DBE0}" type="pres">
      <dgm:prSet presAssocID="{3569EDAF-93EE-5448-B916-5379348BA1C8}" presName="node" presStyleLbl="node1" presStyleIdx="2" presStyleCnt="3" custScaleX="2000000" custScaleY="301324" custLinFactNeighborX="2274" custLinFactNeighborY="-20346">
        <dgm:presLayoutVars>
          <dgm:bulletEnabled val="1"/>
        </dgm:presLayoutVars>
      </dgm:prSet>
      <dgm:spPr/>
    </dgm:pt>
  </dgm:ptLst>
  <dgm:cxnLst>
    <dgm:cxn modelId="{6804ED08-E031-A54D-8585-3D7B08E3B941}" srcId="{9B14CA24-5A5D-1543-A253-CF51B1E51217}" destId="{3569EDAF-93EE-5448-B916-5379348BA1C8}" srcOrd="2" destOrd="0" parTransId="{2CF352D7-37E2-9B4D-AF01-C7B43B3D2850}" sibTransId="{F9F2E89A-3C52-9649-9956-19241891B36C}"/>
    <dgm:cxn modelId="{DF349A20-B306-A64B-8B23-8C23F0AFDE12}" type="presOf" srcId="{9B14CA24-5A5D-1543-A253-CF51B1E51217}" destId="{1650C8CF-BB94-A548-B6CA-52543665B0B0}" srcOrd="0" destOrd="0" presId="urn:microsoft.com/office/officeart/2005/8/layout/default"/>
    <dgm:cxn modelId="{F5DCF62F-8090-4443-9BF7-F7D2A73A9371}" type="presOf" srcId="{568F1B07-505A-214B-AB7B-B852B21C2B97}" destId="{EB0B11D3-18E5-3D49-A8BD-AC4BDCD3F67A}" srcOrd="0" destOrd="0" presId="urn:microsoft.com/office/officeart/2005/8/layout/default"/>
    <dgm:cxn modelId="{7DA8255C-A098-9344-B4DF-0A1E41AE058D}" type="presOf" srcId="{C8FD1AAC-291F-4F44-9035-E9628F427E5E}" destId="{4D823D21-2C11-2E48-9447-CED9C92A6856}" srcOrd="0" destOrd="0" presId="urn:microsoft.com/office/officeart/2005/8/layout/default"/>
    <dgm:cxn modelId="{A043B1C4-8BEE-AF4B-B806-E184279000E5}" type="presOf" srcId="{3569EDAF-93EE-5448-B916-5379348BA1C8}" destId="{3ADF6DA5-9094-764E-9C7F-46615FD2DBE0}" srcOrd="0" destOrd="0" presId="urn:microsoft.com/office/officeart/2005/8/layout/default"/>
    <dgm:cxn modelId="{B5F7F3CE-5EF5-DB4C-8429-90E6CE4939DC}" srcId="{9B14CA24-5A5D-1543-A253-CF51B1E51217}" destId="{568F1B07-505A-214B-AB7B-B852B21C2B97}" srcOrd="1" destOrd="0" parTransId="{174483FC-3BA8-0F49-A603-26FFFC5D6265}" sibTransId="{55D59C84-3473-1740-92A3-806749D9BE4B}"/>
    <dgm:cxn modelId="{9440D9D4-1194-2B40-881D-C30D600A5B6B}" srcId="{9B14CA24-5A5D-1543-A253-CF51B1E51217}" destId="{C8FD1AAC-291F-4F44-9035-E9628F427E5E}" srcOrd="0" destOrd="0" parTransId="{2EF9CC23-3CA8-B745-A935-EAECBDB7D150}" sibTransId="{16DAC7C4-3061-5144-8A6C-A4AFD037D395}"/>
    <dgm:cxn modelId="{DE633496-D121-DC4C-B827-C206AF10013A}" type="presParOf" srcId="{1650C8CF-BB94-A548-B6CA-52543665B0B0}" destId="{4D823D21-2C11-2E48-9447-CED9C92A6856}" srcOrd="0" destOrd="0" presId="urn:microsoft.com/office/officeart/2005/8/layout/default"/>
    <dgm:cxn modelId="{CAF9EA22-9F52-6F4B-9CEA-ECDD3F1C9F33}" type="presParOf" srcId="{1650C8CF-BB94-A548-B6CA-52543665B0B0}" destId="{466202FC-F335-A746-9E8A-A03D2A6A2BAA}" srcOrd="1" destOrd="0" presId="urn:microsoft.com/office/officeart/2005/8/layout/default"/>
    <dgm:cxn modelId="{6497EB9B-9E23-F84E-825D-0F0C85CFF7E1}" type="presParOf" srcId="{1650C8CF-BB94-A548-B6CA-52543665B0B0}" destId="{EB0B11D3-18E5-3D49-A8BD-AC4BDCD3F67A}" srcOrd="2" destOrd="0" presId="urn:microsoft.com/office/officeart/2005/8/layout/default"/>
    <dgm:cxn modelId="{DB9C3204-7E75-2242-A132-3B2B65808B1E}" type="presParOf" srcId="{1650C8CF-BB94-A548-B6CA-52543665B0B0}" destId="{4F90EDB2-0D93-B74E-B7D9-9AEFB7EA92F5}" srcOrd="3" destOrd="0" presId="urn:microsoft.com/office/officeart/2005/8/layout/default"/>
    <dgm:cxn modelId="{EA748BC8-9744-7B41-9AD1-820098EA5176}" type="presParOf" srcId="{1650C8CF-BB94-A548-B6CA-52543665B0B0}" destId="{3ADF6DA5-9094-764E-9C7F-46615FD2DBE0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823D21-2C11-2E48-9447-CED9C92A6856}">
      <dsp:nvSpPr>
        <dsp:cNvPr id="0" name=""/>
        <dsp:cNvSpPr/>
      </dsp:nvSpPr>
      <dsp:spPr>
        <a:xfrm>
          <a:off x="1924" y="1168855"/>
          <a:ext cx="7884774" cy="71131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Machine learning based clustering could differentiate categories of pedestrians. Location matching provided further insights</a:t>
          </a:r>
        </a:p>
      </dsp:txBody>
      <dsp:txXfrm>
        <a:off x="1924" y="1168855"/>
        <a:ext cx="7884774" cy="711311"/>
      </dsp:txXfrm>
    </dsp:sp>
    <dsp:sp modelId="{EB0B11D3-18E5-3D49-A8BD-AC4BDCD3F67A}">
      <dsp:nvSpPr>
        <dsp:cNvPr id="0" name=""/>
        <dsp:cNvSpPr/>
      </dsp:nvSpPr>
      <dsp:spPr>
        <a:xfrm>
          <a:off x="0" y="323170"/>
          <a:ext cx="7884774" cy="72474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Pedestrian categorization is required since the speeds varies</a:t>
          </a:r>
        </a:p>
      </dsp:txBody>
      <dsp:txXfrm>
        <a:off x="0" y="323170"/>
        <a:ext cx="7884774" cy="724740"/>
      </dsp:txXfrm>
    </dsp:sp>
    <dsp:sp modelId="{3ADF6DA5-9094-764E-9C7F-46615FD2DBE0}">
      <dsp:nvSpPr>
        <dsp:cNvPr id="0" name=""/>
        <dsp:cNvSpPr/>
      </dsp:nvSpPr>
      <dsp:spPr>
        <a:xfrm>
          <a:off x="1925" y="1984097"/>
          <a:ext cx="7884774" cy="71276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Changes in pedestrian timings recommended. However, we must consider certain geometrical improvements as well.</a:t>
          </a:r>
        </a:p>
      </dsp:txBody>
      <dsp:txXfrm>
        <a:off x="1925" y="1984097"/>
        <a:ext cx="7884774" cy="7127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C0890-31B7-2941-9924-5642D28D6723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8451D-E932-ED40-9005-BD34803402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691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05118E-BA6F-BB43-9917-4069500B58EB}" type="datetimeFigureOut">
              <a:rPr lang="en-US" smtClean="0"/>
              <a:t>12/19/2021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1EDEE6-97BB-6D4F-8B84-AC5A03218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63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9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83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75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566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1EDEE6-97BB-6D4F-8B84-AC5A03218C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350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EDEE6-97BB-6D4F-8B84-AC5A03218C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599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EDEE6-97BB-6D4F-8B84-AC5A03218C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470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EDEE6-97BB-6D4F-8B84-AC5A03218C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400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Majority of existing study is focused on vehicle only, so it is lack of study on VRU: 1. is VRU different from vehicle only? 2. What are important factors contributed to VRU-involved conflict?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EDEE6-97BB-6D4F-8B84-AC5A03218C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699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EDEE6-97BB-6D4F-8B84-AC5A03218C3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16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EDEE6-97BB-6D4F-8B84-AC5A03218C3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464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EDEE6-97BB-6D4F-8B84-AC5A03218C3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342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74958" y="1887956"/>
            <a:ext cx="4969042" cy="1060346"/>
          </a:xfrm>
        </p:spPr>
        <p:txBody>
          <a:bodyPr anchor="b"/>
          <a:lstStyle>
            <a:lvl1pPr algn="l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74958" y="3269804"/>
            <a:ext cx="4969042" cy="735333"/>
          </a:xfrm>
        </p:spPr>
        <p:txBody>
          <a:bodyPr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4174958" y="4259179"/>
            <a:ext cx="4969043" cy="0"/>
          </a:xfrm>
          <a:prstGeom prst="line">
            <a:avLst/>
          </a:prstGeom>
          <a:ln w="317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0719" y="1162220"/>
            <a:ext cx="2165684" cy="418121"/>
          </a:xfrm>
          <a:prstGeom prst="rect">
            <a:avLst/>
          </a:prstGeom>
        </p:spPr>
      </p:pic>
      <p:grpSp>
        <p:nvGrpSpPr>
          <p:cNvPr id="25" name="Group 24"/>
          <p:cNvGrpSpPr/>
          <p:nvPr userDrawn="1"/>
        </p:nvGrpSpPr>
        <p:grpSpPr>
          <a:xfrm flipH="1">
            <a:off x="381504" y="5368"/>
            <a:ext cx="192505" cy="5143500"/>
            <a:chOff x="152400" y="270113"/>
            <a:chExt cx="609600" cy="1140619"/>
          </a:xfrm>
        </p:grpSpPr>
        <p:sp>
          <p:nvSpPr>
            <p:cNvPr id="26" name="Rectangle 25"/>
            <p:cNvSpPr/>
            <p:nvPr userDrawn="1"/>
          </p:nvSpPr>
          <p:spPr>
            <a:xfrm>
              <a:off x="152400" y="270113"/>
              <a:ext cx="609600" cy="228600"/>
            </a:xfrm>
            <a:prstGeom prst="rect">
              <a:avLst/>
            </a:prstGeom>
            <a:solidFill>
              <a:srgbClr val="DDA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152400" y="498713"/>
              <a:ext cx="609600" cy="229481"/>
            </a:xfrm>
            <a:prstGeom prst="rect">
              <a:avLst/>
            </a:prstGeom>
            <a:solidFill>
              <a:srgbClr val="1944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prstClr val="white"/>
                </a:solidFill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152400" y="727313"/>
              <a:ext cx="609600" cy="228600"/>
            </a:xfrm>
            <a:prstGeom prst="rect">
              <a:avLst/>
            </a:prstGeom>
            <a:solidFill>
              <a:srgbClr val="6782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29" name="Rectangle 28"/>
            <p:cNvSpPr/>
            <p:nvPr userDrawn="1"/>
          </p:nvSpPr>
          <p:spPr>
            <a:xfrm>
              <a:off x="152400" y="955921"/>
              <a:ext cx="609600" cy="228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152400" y="1182132"/>
              <a:ext cx="609600" cy="228600"/>
            </a:xfrm>
            <a:prstGeom prst="rect">
              <a:avLst/>
            </a:prstGeom>
            <a:solidFill>
              <a:srgbClr val="4B89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Vertic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98112" y="358942"/>
            <a:ext cx="5188266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Vertical Picture Example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" y="-1"/>
            <a:ext cx="3232298" cy="501406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98112" y="1559092"/>
            <a:ext cx="5188266" cy="31572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quar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7712" y="358942"/>
            <a:ext cx="3742660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Square Picture </a:t>
            </a:r>
            <a:r>
              <a:rPr lang="en-US" dirty="0"/>
              <a:t>Ex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21126" y="-1"/>
            <a:ext cx="4922873" cy="501406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712" y="1559092"/>
            <a:ext cx="3742660" cy="31572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575513" y="10736"/>
            <a:ext cx="8568488" cy="513813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80972" y="3265538"/>
            <a:ext cx="4791577" cy="500315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10" name="Group 9"/>
          <p:cNvGrpSpPr/>
          <p:nvPr userDrawn="1"/>
        </p:nvGrpSpPr>
        <p:grpSpPr>
          <a:xfrm flipH="1">
            <a:off x="381504" y="5368"/>
            <a:ext cx="192505" cy="5143500"/>
            <a:chOff x="152400" y="270113"/>
            <a:chExt cx="609600" cy="1140619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" y="270113"/>
              <a:ext cx="609600" cy="228600"/>
            </a:xfrm>
            <a:prstGeom prst="rect">
              <a:avLst/>
            </a:prstGeom>
            <a:solidFill>
              <a:srgbClr val="DDA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" y="498713"/>
              <a:ext cx="609600" cy="229481"/>
            </a:xfrm>
            <a:prstGeom prst="rect">
              <a:avLst/>
            </a:prstGeom>
            <a:solidFill>
              <a:srgbClr val="1944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152400" y="727313"/>
              <a:ext cx="609600" cy="228600"/>
            </a:xfrm>
            <a:prstGeom prst="rect">
              <a:avLst/>
            </a:prstGeom>
            <a:solidFill>
              <a:srgbClr val="6782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152400" y="955921"/>
              <a:ext cx="609600" cy="228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152400" y="1182132"/>
              <a:ext cx="609600" cy="228600"/>
            </a:xfrm>
            <a:prstGeom prst="rect">
              <a:avLst/>
            </a:prstGeom>
            <a:solidFill>
              <a:srgbClr val="4B89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</p:grpSp>
      <p:cxnSp>
        <p:nvCxnSpPr>
          <p:cNvPr id="5" name="Straight Connector 4"/>
          <p:cNvCxnSpPr/>
          <p:nvPr userDrawn="1"/>
        </p:nvCxnSpPr>
        <p:spPr>
          <a:xfrm>
            <a:off x="4174958" y="3097910"/>
            <a:ext cx="4969043" cy="0"/>
          </a:xfrm>
          <a:prstGeom prst="line">
            <a:avLst/>
          </a:prstGeom>
          <a:ln w="317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74959" y="1975478"/>
            <a:ext cx="4969044" cy="989507"/>
          </a:xfrm>
          <a:noFill/>
        </p:spPr>
        <p:txBody>
          <a:bodyPr anchor="b">
            <a:normAutofit/>
          </a:bodyPr>
          <a:lstStyle>
            <a:lvl1pPr algn="l">
              <a:defRPr sz="3375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730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12C45-D1C2-3F47-86BA-9BFA12C6CF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9A5930E-34B5-4D49-A21D-631A6247AB4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7213" y="617905"/>
            <a:ext cx="5668769" cy="3997678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accent5"/>
                </a:solidFill>
              </a:defRPr>
            </a:lvl2pPr>
            <a:lvl3pPr>
              <a:defRPr>
                <a:solidFill>
                  <a:schemeClr val="accent5"/>
                </a:solidFill>
              </a:defRPr>
            </a:lvl3pPr>
            <a:lvl4pPr>
              <a:defRPr>
                <a:solidFill>
                  <a:schemeClr val="accent5"/>
                </a:solidFill>
              </a:defRPr>
            </a:lvl4pPr>
            <a:lvl5pPr>
              <a:defRPr>
                <a:solidFill>
                  <a:schemeClr val="accent5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4945" y="0"/>
            <a:ext cx="2607889" cy="29838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9" name="Rectangle 8"/>
          <p:cNvSpPr/>
          <p:nvPr userDrawn="1"/>
        </p:nvSpPr>
        <p:spPr>
          <a:xfrm>
            <a:off x="1" y="2983831"/>
            <a:ext cx="2602944" cy="2023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638" y="617905"/>
            <a:ext cx="2194761" cy="236592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240305" y="3157870"/>
            <a:ext cx="2117391" cy="1637414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3416968" y="0"/>
            <a:ext cx="5727033" cy="36680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solidFill>
                <a:schemeClr val="bg2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3416968" y="3608001"/>
            <a:ext cx="5727033" cy="15354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solidFill>
                <a:schemeClr val="bg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21768" y="1628981"/>
            <a:ext cx="5229728" cy="1781632"/>
          </a:xfrm>
        </p:spPr>
        <p:txBody>
          <a:bodyPr anchor="b"/>
          <a:lstStyle>
            <a:lvl1pPr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Section Divider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1767" y="3865463"/>
            <a:ext cx="5229729" cy="7268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6951" y="821786"/>
            <a:ext cx="2165684" cy="418121"/>
          </a:xfrm>
          <a:prstGeom prst="rect">
            <a:avLst/>
          </a:prstGeom>
        </p:spPr>
      </p:pic>
      <p:grpSp>
        <p:nvGrpSpPr>
          <p:cNvPr id="17" name="Group 16"/>
          <p:cNvGrpSpPr/>
          <p:nvPr userDrawn="1"/>
        </p:nvGrpSpPr>
        <p:grpSpPr>
          <a:xfrm flipH="1">
            <a:off x="3248277" y="0"/>
            <a:ext cx="192505" cy="5143500"/>
            <a:chOff x="152400" y="270113"/>
            <a:chExt cx="609600" cy="1140619"/>
          </a:xfrm>
        </p:grpSpPr>
        <p:sp>
          <p:nvSpPr>
            <p:cNvPr id="18" name="Rectangle 17"/>
            <p:cNvSpPr/>
            <p:nvPr userDrawn="1"/>
          </p:nvSpPr>
          <p:spPr>
            <a:xfrm>
              <a:off x="152400" y="270113"/>
              <a:ext cx="609600" cy="228600"/>
            </a:xfrm>
            <a:prstGeom prst="rect">
              <a:avLst/>
            </a:prstGeom>
            <a:solidFill>
              <a:srgbClr val="DDA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152400" y="498713"/>
              <a:ext cx="609600" cy="229481"/>
            </a:xfrm>
            <a:prstGeom prst="rect">
              <a:avLst/>
            </a:prstGeom>
            <a:solidFill>
              <a:srgbClr val="1944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prstClr val="white"/>
                </a:solidFill>
              </a:endParaRPr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152400" y="727313"/>
              <a:ext cx="609600" cy="228600"/>
            </a:xfrm>
            <a:prstGeom prst="rect">
              <a:avLst/>
            </a:prstGeom>
            <a:solidFill>
              <a:srgbClr val="6782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152400" y="955921"/>
              <a:ext cx="609600" cy="228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152400" y="1182132"/>
              <a:ext cx="609600" cy="228600"/>
            </a:xfrm>
            <a:prstGeom prst="rect">
              <a:avLst/>
            </a:prstGeom>
            <a:solidFill>
              <a:srgbClr val="4B89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Emphasi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105508" y="0"/>
            <a:ext cx="9038493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solidFill>
                <a:schemeClr val="bg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09491" y="1030847"/>
            <a:ext cx="5229728" cy="1781632"/>
          </a:xfrm>
        </p:spPr>
        <p:txBody>
          <a:bodyPr anchor="b"/>
          <a:lstStyle>
            <a:lvl1pPr algn="ct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Emphasis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209490" y="3267329"/>
            <a:ext cx="5229729" cy="72684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here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 flipH="1">
            <a:off x="0" y="0"/>
            <a:ext cx="192505" cy="5143500"/>
            <a:chOff x="152400" y="270113"/>
            <a:chExt cx="609600" cy="1140619"/>
          </a:xfrm>
        </p:grpSpPr>
        <p:sp>
          <p:nvSpPr>
            <p:cNvPr id="18" name="Rectangle 17"/>
            <p:cNvSpPr/>
            <p:nvPr userDrawn="1"/>
          </p:nvSpPr>
          <p:spPr>
            <a:xfrm>
              <a:off x="152400" y="270113"/>
              <a:ext cx="609600" cy="228600"/>
            </a:xfrm>
            <a:prstGeom prst="rect">
              <a:avLst/>
            </a:prstGeom>
            <a:solidFill>
              <a:srgbClr val="DDA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152400" y="498713"/>
              <a:ext cx="609600" cy="229481"/>
            </a:xfrm>
            <a:prstGeom prst="rect">
              <a:avLst/>
            </a:prstGeom>
            <a:solidFill>
              <a:srgbClr val="1944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prstClr val="white"/>
                </a:solidFill>
              </a:endParaRPr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152400" y="727313"/>
              <a:ext cx="609600" cy="228600"/>
            </a:xfrm>
            <a:prstGeom prst="rect">
              <a:avLst/>
            </a:prstGeom>
            <a:solidFill>
              <a:srgbClr val="6782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152400" y="955921"/>
              <a:ext cx="609600" cy="228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152400" y="1182132"/>
              <a:ext cx="609600" cy="228600"/>
            </a:xfrm>
            <a:prstGeom prst="rect">
              <a:avLst/>
            </a:prstGeom>
            <a:solidFill>
              <a:srgbClr val="4B89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2555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B418E38-2B0C-0941-9B50-4D5557EED0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B418E38-2B0C-0941-9B50-4D5557EED0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B2C88-F2B0-C64C-A47A-6419FA832A3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A5930E-34B5-4D49-A21D-631A6247AB4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/>
          <p:cNvGrpSpPr/>
          <p:nvPr userDrawn="1"/>
        </p:nvGrpSpPr>
        <p:grpSpPr>
          <a:xfrm rot="5400000">
            <a:off x="4504016" y="503516"/>
            <a:ext cx="135967" cy="9144002"/>
            <a:chOff x="152400" y="270113"/>
            <a:chExt cx="609600" cy="1140619"/>
          </a:xfrm>
        </p:grpSpPr>
        <p:sp>
          <p:nvSpPr>
            <p:cNvPr id="8" name="Rectangle 7"/>
            <p:cNvSpPr/>
            <p:nvPr userDrawn="1"/>
          </p:nvSpPr>
          <p:spPr>
            <a:xfrm>
              <a:off x="152400" y="270113"/>
              <a:ext cx="609600" cy="228600"/>
            </a:xfrm>
            <a:prstGeom prst="rect">
              <a:avLst/>
            </a:prstGeom>
            <a:solidFill>
              <a:srgbClr val="DDAB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52400" y="498713"/>
              <a:ext cx="609600" cy="229481"/>
            </a:xfrm>
            <a:prstGeom prst="rect">
              <a:avLst/>
            </a:prstGeom>
            <a:solidFill>
              <a:srgbClr val="1944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52400" y="727313"/>
              <a:ext cx="609600" cy="228600"/>
            </a:xfrm>
            <a:prstGeom prst="rect">
              <a:avLst/>
            </a:prstGeom>
            <a:solidFill>
              <a:srgbClr val="6782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" y="955921"/>
              <a:ext cx="609600" cy="228600"/>
            </a:xfrm>
            <a:prstGeom prst="rect">
              <a:avLst/>
            </a:prstGeom>
            <a:solidFill>
              <a:srgbClr val="5C00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" y="1182132"/>
              <a:ext cx="609600" cy="228600"/>
            </a:xfrm>
            <a:prstGeom prst="rect">
              <a:avLst/>
            </a:prstGeom>
            <a:solidFill>
              <a:srgbClr val="4B89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prstClr val="white"/>
                </a:solidFill>
              </a:endParaRP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12DFC3-28CF-7548-9B53-740CF3338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D9A5930E-34B5-4D49-A21D-631A6247AB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06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81" r:id="rId2"/>
    <p:sldLayoutId id="2147483671" r:id="rId3"/>
    <p:sldLayoutId id="2147483673" r:id="rId4"/>
    <p:sldLayoutId id="2147483672" r:id="rId5"/>
    <p:sldLayoutId id="2147483689" r:id="rId6"/>
    <p:sldLayoutId id="2147483675" r:id="rId7"/>
    <p:sldLayoutId id="2147483676" r:id="rId8"/>
    <p:sldLayoutId id="2147483677" r:id="rId9"/>
    <p:sldLayoutId id="2147483678" r:id="rId10"/>
    <p:sldLayoutId id="2147483688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i="0" kern="1200">
          <a:solidFill>
            <a:schemeClr val="accent6"/>
          </a:solidFill>
          <a:latin typeface="Arial" charset="0"/>
          <a:ea typeface="Arial" charset="0"/>
          <a:cs typeface="Arial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b="0" i="0" kern="1200">
          <a:solidFill>
            <a:schemeClr val="accent5"/>
          </a:solidFill>
          <a:latin typeface="Arial" charset="0"/>
          <a:ea typeface="Arial" charset="0"/>
          <a:cs typeface="Arial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accent5"/>
          </a:solidFill>
          <a:latin typeface="Arial" charset="0"/>
          <a:ea typeface="Arial" charset="0"/>
          <a:cs typeface="Arial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b="0" i="0" kern="1200">
          <a:solidFill>
            <a:schemeClr val="accent5"/>
          </a:solidFill>
          <a:latin typeface="Arial" charset="0"/>
          <a:ea typeface="Arial" charset="0"/>
          <a:cs typeface="Arial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b="0" i="0" kern="1200">
          <a:solidFill>
            <a:schemeClr val="accent5"/>
          </a:solidFill>
          <a:latin typeface="Arial" charset="0"/>
          <a:ea typeface="Arial" charset="0"/>
          <a:cs typeface="Arial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b="0" i="0" kern="1200">
          <a:solidFill>
            <a:schemeClr val="accent5"/>
          </a:solidFill>
          <a:latin typeface="Arial" charset="0"/>
          <a:ea typeface="Arial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afety.fhwa.dot.gov/ped_bike/docs/oecd_safety.pdf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6E14FA15-ABB6-8C40-B9E2-E9EB049C88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80972" y="3211110"/>
            <a:ext cx="4696636" cy="852890"/>
          </a:xfrm>
        </p:spPr>
        <p:txBody>
          <a:bodyPr>
            <a:normAutofit fontScale="70000" lnSpcReduction="20000"/>
          </a:bodyPr>
          <a:lstStyle/>
          <a:p>
            <a:pPr algn="r"/>
            <a:r>
              <a:rPr lang="en-US" sz="2400" dirty="0"/>
              <a:t>Sruthi Ashraf</a:t>
            </a:r>
          </a:p>
          <a:p>
            <a:pPr algn="r"/>
            <a:r>
              <a:rPr lang="en-US" sz="2400" dirty="0"/>
              <a:t>Sky Guo</a:t>
            </a:r>
          </a:p>
          <a:p>
            <a:pPr algn="r"/>
            <a:r>
              <a:rPr lang="en-US" sz="2400" dirty="0" err="1"/>
              <a:t>Visalatchi</a:t>
            </a:r>
            <a:r>
              <a:rPr lang="en-US" sz="2400" dirty="0"/>
              <a:t> </a:t>
            </a:r>
            <a:r>
              <a:rPr lang="en-US" sz="2400" dirty="0" err="1"/>
              <a:t>Palaniappan</a:t>
            </a:r>
            <a:endParaRPr lang="en-US" sz="24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625EFEA-828C-4845-93C9-1CCBF9C6B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5406" y="1997249"/>
            <a:ext cx="7732202" cy="989507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Categorizing High Risk Pedestrians Using LiDAR Sensor Data and </a:t>
            </a:r>
            <a:br>
              <a:rPr lang="en-US" dirty="0"/>
            </a:br>
            <a:r>
              <a:rPr lang="en-US" dirty="0"/>
              <a:t>Machine Learning to Support Vision Zero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7C4345-EB0E-394E-924F-4AC6F252C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710" y="600192"/>
            <a:ext cx="4007898" cy="750141"/>
          </a:xfrm>
          <a:prstGeom prst="rect">
            <a:avLst/>
          </a:prstGeom>
        </p:spPr>
      </p:pic>
      <p:sp>
        <p:nvSpPr>
          <p:cNvPr id="8" name="Subtitle 6">
            <a:extLst>
              <a:ext uri="{FF2B5EF4-FFF2-40B4-BE49-F238E27FC236}">
                <a16:creationId xmlns:a16="http://schemas.microsoft.com/office/drawing/2014/main" id="{794F0C11-44E0-2E4A-BE2E-F8D4EFCA96BA}"/>
              </a:ext>
            </a:extLst>
          </p:cNvPr>
          <p:cNvSpPr txBox="1">
            <a:spLocks/>
          </p:cNvSpPr>
          <p:nvPr/>
        </p:nvSpPr>
        <p:spPr>
          <a:xfrm>
            <a:off x="4180972" y="4376485"/>
            <a:ext cx="4696636" cy="583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2pPr>
            <a:lvl3pPr marL="685783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3pPr>
            <a:lvl4pPr marL="1028675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4pPr>
            <a:lvl5pPr marL="1371566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5pPr>
            <a:lvl6pPr marL="1714457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49677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52537-D083-41D0-A169-305828558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Pedestrian Categories (BIRCH Clustering)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A83D521-F33B-4744-880C-54FFEF4E23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0949612"/>
              </p:ext>
            </p:extLst>
          </p:nvPr>
        </p:nvGraphicFramePr>
        <p:xfrm>
          <a:off x="753037" y="2544014"/>
          <a:ext cx="5997388" cy="17750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6257">
                  <a:extLst>
                    <a:ext uri="{9D8B030D-6E8A-4147-A177-3AD203B41FA5}">
                      <a16:colId xmlns:a16="http://schemas.microsoft.com/office/drawing/2014/main" val="383559188"/>
                    </a:ext>
                  </a:extLst>
                </a:gridCol>
                <a:gridCol w="1571784">
                  <a:extLst>
                    <a:ext uri="{9D8B030D-6E8A-4147-A177-3AD203B41FA5}">
                      <a16:colId xmlns:a16="http://schemas.microsoft.com/office/drawing/2014/main" val="1740024810"/>
                    </a:ext>
                  </a:extLst>
                </a:gridCol>
                <a:gridCol w="1071671">
                  <a:extLst>
                    <a:ext uri="{9D8B030D-6E8A-4147-A177-3AD203B41FA5}">
                      <a16:colId xmlns:a16="http://schemas.microsoft.com/office/drawing/2014/main" val="2874453504"/>
                    </a:ext>
                  </a:extLst>
                </a:gridCol>
                <a:gridCol w="785892">
                  <a:extLst>
                    <a:ext uri="{9D8B030D-6E8A-4147-A177-3AD203B41FA5}">
                      <a16:colId xmlns:a16="http://schemas.microsoft.com/office/drawing/2014/main" val="1512467599"/>
                    </a:ext>
                  </a:extLst>
                </a:gridCol>
                <a:gridCol w="857337">
                  <a:extLst>
                    <a:ext uri="{9D8B030D-6E8A-4147-A177-3AD203B41FA5}">
                      <a16:colId xmlns:a16="http://schemas.microsoft.com/office/drawing/2014/main" val="575963904"/>
                    </a:ext>
                  </a:extLst>
                </a:gridCol>
                <a:gridCol w="714447">
                  <a:extLst>
                    <a:ext uri="{9D8B030D-6E8A-4147-A177-3AD203B41FA5}">
                      <a16:colId xmlns:a16="http://schemas.microsoft.com/office/drawing/2014/main" val="2342557991"/>
                    </a:ext>
                  </a:extLst>
                </a:gridCol>
              </a:tblGrid>
              <a:tr h="6729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Category</a:t>
                      </a:r>
                      <a:endParaRPr lang="en-US" sz="1200" dirty="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Duration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(seconds)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Median Velocity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Length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(</a:t>
                      </a:r>
                      <a:r>
                        <a:rPr lang="en-US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Width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(m)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Height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(m)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7238764"/>
                  </a:ext>
                </a:extLst>
              </a:tr>
              <a:tr h="3673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Group 1</a:t>
                      </a:r>
                      <a:endParaRPr lang="en-US" sz="120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12.06 </a:t>
                      </a:r>
                      <a:endParaRPr lang="en-US" sz="1200" dirty="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1.34 m/s</a:t>
                      </a:r>
                      <a:endParaRPr lang="en-US" sz="120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0.71</a:t>
                      </a:r>
                      <a:endParaRPr lang="en-US" sz="120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0.81</a:t>
                      </a:r>
                      <a:endParaRPr lang="en-US" sz="120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1.57</a:t>
                      </a:r>
                      <a:endParaRPr lang="en-US" sz="120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18972934"/>
                  </a:ext>
                </a:extLst>
              </a:tr>
              <a:tr h="3673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Group 2</a:t>
                      </a:r>
                      <a:endParaRPr lang="en-US" sz="120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30.01 </a:t>
                      </a:r>
                      <a:endParaRPr lang="en-US" sz="1200" dirty="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0.92 m/s</a:t>
                      </a:r>
                      <a:endParaRPr lang="en-US" sz="120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0.72</a:t>
                      </a:r>
                      <a:endParaRPr lang="en-US" sz="1200" dirty="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0.70</a:t>
                      </a:r>
                      <a:endParaRPr lang="en-US" sz="120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1.62</a:t>
                      </a:r>
                      <a:endParaRPr lang="en-US" sz="120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9957154"/>
                  </a:ext>
                </a:extLst>
              </a:tr>
              <a:tr h="3673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Group 3</a:t>
                      </a:r>
                      <a:endParaRPr lang="en-US" sz="120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66.2 </a:t>
                      </a:r>
                      <a:endParaRPr lang="en-US" sz="1200" dirty="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0.12 m/s</a:t>
                      </a:r>
                      <a:endParaRPr lang="en-US" sz="120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0.78</a:t>
                      </a:r>
                      <a:endParaRPr lang="en-US" sz="1200" dirty="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0.82</a:t>
                      </a:r>
                      <a:endParaRPr lang="en-US" sz="1200" dirty="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1.78</a:t>
                      </a:r>
                      <a:endParaRPr lang="en-US" sz="1200" dirty="0">
                        <a:solidFill>
                          <a:srgbClr val="222222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3158923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9D9DAD-DF41-4681-AF17-42973F91DB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A5930E-34B5-4D49-A21D-631A6247AB4A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B5F54F-5EE7-4FF7-B39A-73F93904D9CD}"/>
              </a:ext>
            </a:extLst>
          </p:cNvPr>
          <p:cNvSpPr txBox="1"/>
          <p:nvPr/>
        </p:nvSpPr>
        <p:spPr>
          <a:xfrm>
            <a:off x="628650" y="1056344"/>
            <a:ext cx="4625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Dimensions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Speed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Duration in the system</a:t>
            </a:r>
          </a:p>
        </p:txBody>
      </p:sp>
    </p:spTree>
    <p:extLst>
      <p:ext uri="{BB962C8B-B14F-4D97-AF65-F5344CB8AC3E}">
        <p14:creationId xmlns:p14="http://schemas.microsoft.com/office/powerpoint/2010/main" val="2342831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C3D54-897A-407D-81DC-A0AFC2413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 Timing Modifications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5E854-C3C1-41C2-BABE-4B3238779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2691793"/>
          </a:xfrm>
        </p:spPr>
        <p:txBody>
          <a:bodyPr/>
          <a:lstStyle/>
          <a:p>
            <a:r>
              <a:rPr lang="en-US" sz="1800" b="1" dirty="0">
                <a:effectLst/>
                <a:latin typeface="Times" panose="02020603050405020304" pitchFamily="18" charset="0"/>
                <a:ea typeface="Times New Roman" panose="02020603050405020304" pitchFamily="18" charset="0"/>
              </a:rPr>
              <a:t>Georgia Ave (Segment AB and CD, Phase 2) </a:t>
            </a:r>
          </a:p>
          <a:p>
            <a:pPr lvl="1"/>
            <a:r>
              <a:rPr lang="en-US" sz="1500" b="1" dirty="0">
                <a:latin typeface="Times" panose="02020603050405020304" pitchFamily="18" charset="0"/>
                <a:ea typeface="Times New Roman" panose="02020603050405020304" pitchFamily="18" charset="0"/>
              </a:rPr>
              <a:t>Group 1 – No addition</a:t>
            </a:r>
          </a:p>
          <a:p>
            <a:pPr lvl="1"/>
            <a:r>
              <a:rPr lang="en-US" sz="1500" b="1" dirty="0">
                <a:effectLst/>
                <a:latin typeface="Times" panose="02020603050405020304" pitchFamily="18" charset="0"/>
                <a:ea typeface="Times New Roman" panose="02020603050405020304" pitchFamily="18" charset="0"/>
              </a:rPr>
              <a:t>Group 2 – No addition</a:t>
            </a:r>
          </a:p>
          <a:p>
            <a:pPr lvl="1"/>
            <a:r>
              <a:rPr lang="en-US" sz="1500" b="1" dirty="0">
                <a:latin typeface="Times" panose="02020603050405020304" pitchFamily="18" charset="0"/>
                <a:ea typeface="Times New Roman" panose="02020603050405020304" pitchFamily="18" charset="0"/>
              </a:rPr>
              <a:t>Group 3 – Faulty detections? </a:t>
            </a:r>
          </a:p>
          <a:p>
            <a:pPr marL="342900" lvl="1" indent="0">
              <a:buNone/>
            </a:pPr>
            <a:endParaRPr lang="en-US" sz="1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800" b="1" dirty="0">
                <a:effectLst/>
                <a:latin typeface="Times" panose="02020603050405020304" pitchFamily="18" charset="0"/>
                <a:ea typeface="Times New Roman" panose="02020603050405020304" pitchFamily="18" charset="0"/>
              </a:rPr>
              <a:t>MLK Blvd (Segment BC and AD, Phase 4) </a:t>
            </a:r>
          </a:p>
          <a:p>
            <a:pPr lvl="1"/>
            <a:r>
              <a:rPr lang="en-US" sz="1500" b="1" dirty="0">
                <a:effectLst/>
                <a:latin typeface="Times" panose="02020603050405020304" pitchFamily="18" charset="0"/>
                <a:ea typeface="Times New Roman" panose="02020603050405020304" pitchFamily="18" charset="0"/>
              </a:rPr>
              <a:t>Group 1 – No addition</a:t>
            </a:r>
          </a:p>
          <a:p>
            <a:pPr lvl="1"/>
            <a:r>
              <a:rPr lang="en-US" sz="1500" b="1" dirty="0">
                <a:latin typeface="Times" panose="02020603050405020304" pitchFamily="18" charset="0"/>
                <a:ea typeface="Times New Roman" panose="02020603050405020304" pitchFamily="18" charset="0"/>
              </a:rPr>
              <a:t>Group 2 – 2 seconds</a:t>
            </a:r>
          </a:p>
          <a:p>
            <a:pPr lvl="1"/>
            <a:r>
              <a:rPr lang="en-US" sz="1500" b="1" dirty="0">
                <a:effectLst/>
                <a:latin typeface="Times" panose="02020603050405020304" pitchFamily="18" charset="0"/>
                <a:ea typeface="Times New Roman" panose="02020603050405020304" pitchFamily="18" charset="0"/>
              </a:rPr>
              <a:t>Group 3 – 4 seconds</a:t>
            </a:r>
            <a:endParaRPr lang="en-US" sz="1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AB0C68-F296-45E5-AB89-9F6A78B375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A5930E-34B5-4D49-A21D-631A6247AB4A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9EB1B2-B72A-41AC-95F4-9758CB4202F9}"/>
              </a:ext>
            </a:extLst>
          </p:cNvPr>
          <p:cNvSpPr txBox="1"/>
          <p:nvPr/>
        </p:nvSpPr>
        <p:spPr>
          <a:xfrm>
            <a:off x="623047" y="3962160"/>
            <a:ext cx="84077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Need of addressing not just signal timing – Pedestrian congestion at Corner B</a:t>
            </a:r>
          </a:p>
        </p:txBody>
      </p:sp>
    </p:spTree>
    <p:extLst>
      <p:ext uri="{BB962C8B-B14F-4D97-AF65-F5344CB8AC3E}">
        <p14:creationId xmlns:p14="http://schemas.microsoft.com/office/powerpoint/2010/main" val="1361875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484C4-B356-6E47-9E23-FEC4C7040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EC065F-3283-3A49-815D-6BAC3635AB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656424" y="4469552"/>
            <a:ext cx="2057400" cy="274637"/>
          </a:xfrm>
        </p:spPr>
        <p:txBody>
          <a:bodyPr/>
          <a:lstStyle/>
          <a:p>
            <a:fld id="{D9A5930E-34B5-4D49-A21D-631A6247AB4A}" type="slidenum">
              <a:rPr lang="en-US" smtClean="0"/>
              <a:pPr/>
              <a:t>12</a:t>
            </a:fld>
            <a:endParaRPr lang="en-US"/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57048B26-96BF-994C-8C6D-7B24287B2D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5224849"/>
              </p:ext>
            </p:extLst>
          </p:nvPr>
        </p:nvGraphicFramePr>
        <p:xfrm>
          <a:off x="827124" y="1072302"/>
          <a:ext cx="7886700" cy="3262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D29E0A8-AFF2-E24D-A8E7-BEE33B5EAF04}"/>
              </a:ext>
            </a:extLst>
          </p:cNvPr>
          <p:cNvSpPr txBox="1"/>
          <p:nvPr/>
        </p:nvSpPr>
        <p:spPr>
          <a:xfrm>
            <a:off x="297792" y="1230600"/>
            <a:ext cx="7325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1</a:t>
            </a:r>
          </a:p>
          <a:p>
            <a:r>
              <a:rPr lang="en-US" sz="5400" dirty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rPr>
              <a:t>2</a:t>
            </a:r>
          </a:p>
          <a:p>
            <a:r>
              <a:rPr lang="en-US" sz="5400" dirty="0">
                <a:latin typeface="Arial" charset="0"/>
                <a:ea typeface="Arial" charset="0"/>
                <a:cs typeface="Arial" charset="0"/>
              </a:rPr>
              <a:t>3</a:t>
            </a:r>
            <a:endParaRPr lang="en-US" sz="45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7431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6E74-7E0B-7D4F-98FE-43C58235D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62" y="330331"/>
            <a:ext cx="7886700" cy="994172"/>
          </a:xfrm>
        </p:spPr>
        <p:txBody>
          <a:bodyPr/>
          <a:lstStyle/>
          <a:p>
            <a:r>
              <a:rPr lang="en-US" dirty="0"/>
              <a:t>Comments or Questions?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EB9736-7680-C54C-8AEB-95BD082D0F32}"/>
              </a:ext>
            </a:extLst>
          </p:cNvPr>
          <p:cNvSpPr txBox="1"/>
          <p:nvPr/>
        </p:nvSpPr>
        <p:spPr>
          <a:xfrm>
            <a:off x="522320" y="1268016"/>
            <a:ext cx="49747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Contact Information:</a:t>
            </a:r>
          </a:p>
          <a:p>
            <a:endParaRPr lang="en-US" sz="1600" dirty="0"/>
          </a:p>
          <a:p>
            <a:r>
              <a:rPr lang="en-US" sz="1600" dirty="0"/>
              <a:t>1. Sruthi Ashraf</a:t>
            </a:r>
          </a:p>
          <a:p>
            <a:r>
              <a:rPr lang="en-US" sz="1600" dirty="0"/>
              <a:t>2. Xiaoyu ”Sky” Guo</a:t>
            </a:r>
          </a:p>
          <a:p>
            <a:r>
              <a:rPr lang="en-US" sz="1600" dirty="0"/>
              <a:t>Zachry Department of Civil &amp; Environmental Engineering </a:t>
            </a:r>
          </a:p>
          <a:p>
            <a:r>
              <a:rPr lang="en-US" sz="1600" dirty="0"/>
              <a:t>Texas A&amp;M University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172037F1-5AE5-8343-886E-860681FA2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467" y="4059653"/>
            <a:ext cx="2661561" cy="5128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046A76A-8C2D-434A-8A10-3CC8331123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20" y="3818996"/>
            <a:ext cx="2104454" cy="99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539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EC017-BEDF-EF46-B941-182FDBBA80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A5930E-34B5-4D49-A21D-631A6247AB4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68D56E-7D05-4D45-BAB4-75044E3F11F8}"/>
              </a:ext>
            </a:extLst>
          </p:cNvPr>
          <p:cNvSpPr/>
          <p:nvPr/>
        </p:nvSpPr>
        <p:spPr>
          <a:xfrm>
            <a:off x="431740" y="1036469"/>
            <a:ext cx="8434136" cy="307056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4BB7D656-4189-3D4B-9ADC-48E6A0215A67}"/>
              </a:ext>
            </a:extLst>
          </p:cNvPr>
          <p:cNvSpPr txBox="1">
            <a:spLocks/>
          </p:cNvSpPr>
          <p:nvPr/>
        </p:nvSpPr>
        <p:spPr>
          <a:xfrm>
            <a:off x="793106" y="1466485"/>
            <a:ext cx="7557788" cy="2210530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200" dirty="0">
                <a:solidFill>
                  <a:schemeClr val="accent6"/>
                </a:solidFill>
              </a:rPr>
              <a:t>Pedestrians </a:t>
            </a:r>
            <a:r>
              <a:rPr lang="en-US" sz="3200" dirty="0"/>
              <a:t>have</a:t>
            </a:r>
            <a:r>
              <a:rPr lang="en-US" sz="3200" dirty="0">
                <a:solidFill>
                  <a:schemeClr val="accent6"/>
                </a:solidFill>
              </a:rPr>
              <a:t> __?__ % of chance surviving </a:t>
            </a:r>
            <a:r>
              <a:rPr lang="en-US" sz="3200" dirty="0"/>
              <a:t>when getting hit by a vehicle with a </a:t>
            </a:r>
            <a:r>
              <a:rPr lang="en-US" sz="3200" dirty="0">
                <a:solidFill>
                  <a:schemeClr val="accent6"/>
                </a:solidFill>
              </a:rPr>
              <a:t>speed at 25 mph.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84678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EC017-BEDF-EF46-B941-182FDBBA80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A5930E-34B5-4D49-A21D-631A6247AB4A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68D56E-7D05-4D45-BAB4-75044E3F11F8}"/>
              </a:ext>
            </a:extLst>
          </p:cNvPr>
          <p:cNvSpPr/>
          <p:nvPr/>
        </p:nvSpPr>
        <p:spPr>
          <a:xfrm>
            <a:off x="431740" y="1036469"/>
            <a:ext cx="8434136" cy="307056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4BB7D656-4189-3D4B-9ADC-48E6A0215A67}"/>
              </a:ext>
            </a:extLst>
          </p:cNvPr>
          <p:cNvSpPr txBox="1">
            <a:spLocks/>
          </p:cNvSpPr>
          <p:nvPr/>
        </p:nvSpPr>
        <p:spPr>
          <a:xfrm>
            <a:off x="793106" y="1466485"/>
            <a:ext cx="7557788" cy="2210530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b="0" i="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200" dirty="0">
                <a:solidFill>
                  <a:schemeClr val="accent6"/>
                </a:solidFill>
              </a:rPr>
              <a:t>Pedestrians </a:t>
            </a:r>
            <a:r>
              <a:rPr lang="en-US" sz="3200" dirty="0"/>
              <a:t>have</a:t>
            </a:r>
            <a:r>
              <a:rPr lang="en-US" sz="3200" dirty="0">
                <a:solidFill>
                  <a:schemeClr val="accent6"/>
                </a:solidFill>
              </a:rPr>
              <a:t> __</a:t>
            </a:r>
            <a:r>
              <a:rPr lang="en-US" sz="3200" b="1" dirty="0">
                <a:solidFill>
                  <a:schemeClr val="accent6"/>
                </a:solidFill>
              </a:rPr>
              <a:t>50%</a:t>
            </a:r>
            <a:r>
              <a:rPr lang="en-US" sz="3200" dirty="0">
                <a:solidFill>
                  <a:schemeClr val="accent6"/>
                </a:solidFill>
              </a:rPr>
              <a:t>__ of chance surviving </a:t>
            </a:r>
            <a:r>
              <a:rPr lang="en-US" sz="3200" dirty="0"/>
              <a:t>when getting hit by a vehicle with a </a:t>
            </a:r>
            <a:r>
              <a:rPr lang="en-US" sz="3200" dirty="0">
                <a:solidFill>
                  <a:schemeClr val="accent6"/>
                </a:solidFill>
              </a:rPr>
              <a:t>speed at 25 mph.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47710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walking across a crosswalk&#10;&#10;Description automatically generated with medium confidence">
            <a:extLst>
              <a:ext uri="{FF2B5EF4-FFF2-40B4-BE49-F238E27FC236}">
                <a16:creationId xmlns:a16="http://schemas.microsoft.com/office/drawing/2014/main" id="{0E569971-1CB1-AA48-9347-8E4A3DE4B5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9560"/>
          <a:stretch/>
        </p:blipFill>
        <p:spPr>
          <a:xfrm>
            <a:off x="671130" y="1128838"/>
            <a:ext cx="7961483" cy="35369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A28B95-5499-3340-98BF-E8BA82D92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Vulnerable Road User (VRU)?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72DFC-5E2F-5346-A3A2-B70BC32FA4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A5930E-34B5-4D49-A21D-631A6247AB4A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86E408-2F7D-1440-A9B0-B31E73CFF187}"/>
              </a:ext>
            </a:extLst>
          </p:cNvPr>
          <p:cNvSpPr/>
          <p:nvPr/>
        </p:nvSpPr>
        <p:spPr>
          <a:xfrm>
            <a:off x="1187701" y="1558483"/>
            <a:ext cx="6928339" cy="2677656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dirty="0"/>
              <a:t>VRUs are mainly those </a:t>
            </a:r>
            <a:r>
              <a:rPr lang="en-US" sz="2800" b="1" dirty="0"/>
              <a:t>unprotected</a:t>
            </a:r>
            <a:r>
              <a:rPr lang="en-US" sz="2800" dirty="0"/>
              <a:t> </a:t>
            </a:r>
            <a:r>
              <a:rPr lang="en-US" sz="2800" b="1" dirty="0"/>
              <a:t>by an outside shield</a:t>
            </a:r>
            <a:r>
              <a:rPr lang="en-US" sz="2800" dirty="0"/>
              <a:t>, namely </a:t>
            </a:r>
            <a:r>
              <a:rPr lang="en-US" sz="2800" b="1" dirty="0"/>
              <a:t>pedestrians</a:t>
            </a:r>
            <a:r>
              <a:rPr lang="en-US" sz="2800" dirty="0"/>
              <a:t> and </a:t>
            </a:r>
            <a:r>
              <a:rPr lang="en-US" sz="2800" b="1" dirty="0"/>
              <a:t>two-wheelers</a:t>
            </a:r>
            <a:r>
              <a:rPr lang="en-US" sz="2800" dirty="0"/>
              <a:t>, as they sustain a </a:t>
            </a:r>
            <a:r>
              <a:rPr lang="en-US" sz="2800" b="1" dirty="0"/>
              <a:t>greater risk </a:t>
            </a:r>
            <a:r>
              <a:rPr lang="en-US" sz="2800" dirty="0"/>
              <a:t>of injury in any collision against a vehicle and are therefore highly in need of protection against such collisions.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C62CBA-B1BE-0445-B91B-AE8A5676F04B}"/>
              </a:ext>
            </a:extLst>
          </p:cNvPr>
          <p:cNvSpPr txBox="1"/>
          <p:nvPr/>
        </p:nvSpPr>
        <p:spPr>
          <a:xfrm>
            <a:off x="-29362" y="4650033"/>
            <a:ext cx="9202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Safety of Vulnerable Road Users: DSTI/DOT/RTR/RS7(98)1/FINAL , International Road Research Documentation  No. 895623, 1998. </a:t>
            </a:r>
            <a:r>
              <a:rPr lang="en-US" sz="1000" dirty="0">
                <a:solidFill>
                  <a:schemeClr val="accent5">
                    <a:lumMod val="50000"/>
                  </a:schemeClr>
                </a:solidFill>
                <a:hlinkClick r:id="rId4"/>
              </a:rPr>
              <a:t>https://safety.fhwa.dot.gov/ped_bike/docs/oecd_safety.pdf</a:t>
            </a:r>
            <a:endParaRPr lang="en-US" sz="10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148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1252-2714-0140-9A64-712DE143B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97465"/>
            <a:ext cx="7886700" cy="994172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EA4A2-FE13-434D-9FF9-C7DCEDCCC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30839"/>
            <a:ext cx="7886700" cy="3815305"/>
          </a:xfrm>
        </p:spPr>
        <p:txBody>
          <a:bodyPr>
            <a:normAutofit/>
          </a:bodyPr>
          <a:lstStyle/>
          <a:p>
            <a:r>
              <a:rPr lang="en-US" dirty="0"/>
              <a:t>About 2-3 pedestrians or bicyclists are involved in fatal crashes at signalized intersection per day (NHTSA)</a:t>
            </a:r>
          </a:p>
          <a:p>
            <a:r>
              <a:rPr lang="en-US" dirty="0"/>
              <a:t>Pedestrian phases are designed based on geometric design at intersection and an assumed walking speed</a:t>
            </a:r>
          </a:p>
          <a:p>
            <a:r>
              <a:rPr lang="en-US" dirty="0"/>
              <a:t>Certain VRUs are severely disadvantaged at crosswalks and intersections because they may have difficulty completing the crossing within the pre-programmed pedestrian phases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How can we account for different types of pedestrians?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How can we accommodate different walking speeds in pedestrian phases?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D9F55-0AE3-2E47-908E-4573C0242D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A5930E-34B5-4D49-A21D-631A6247AB4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359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FA81B-52E3-5648-BE48-1CFA7F27B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79" y="334013"/>
            <a:ext cx="7886700" cy="994172"/>
          </a:xfrm>
        </p:spPr>
        <p:txBody>
          <a:bodyPr>
            <a:normAutofit/>
          </a:bodyPr>
          <a:lstStyle/>
          <a:p>
            <a:r>
              <a:rPr lang="en-US" dirty="0"/>
              <a:t>Leveraging LiDAR Data</a:t>
            </a:r>
            <a:br>
              <a:rPr lang="en-US" dirty="0"/>
            </a:b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MLK and Georgia Ave in Chattanooga, TN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D2A95-A342-BD41-B83C-E988841189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4498522" y="4641370"/>
            <a:ext cx="2863938" cy="274637"/>
          </a:xfrm>
        </p:spPr>
        <p:txBody>
          <a:bodyPr/>
          <a:lstStyle/>
          <a:p>
            <a:fld id="{D9A5930E-34B5-4D49-A21D-631A6247AB4A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0A2935DB-C42C-4094-AA4D-5FEAC81C3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09" y="1424134"/>
            <a:ext cx="5943600" cy="2459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838646-A50B-47CD-AF47-4C8331E520DE}"/>
              </a:ext>
            </a:extLst>
          </p:cNvPr>
          <p:cNvSpPr txBox="1"/>
          <p:nvPr/>
        </p:nvSpPr>
        <p:spPr>
          <a:xfrm>
            <a:off x="6081210" y="1328185"/>
            <a:ext cx="2863938" cy="2885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Timestamp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Type of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Confidence of Tracking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Size of the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Velocity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Position of object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019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AF9C3-74CF-C741-BA29-520D4801B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01599"/>
            <a:ext cx="8125598" cy="842203"/>
          </a:xfrm>
        </p:spPr>
        <p:txBody>
          <a:bodyPr>
            <a:normAutofit fontScale="90000"/>
          </a:bodyPr>
          <a:lstStyle/>
          <a:p>
            <a:r>
              <a:rPr lang="en-US" dirty="0"/>
              <a:t>Signal Performance Log (SPM)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1DB503-D9D4-EC45-A10E-E58E62B58D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A5930E-34B5-4D49-A21D-631A6247AB4A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029" name="Graphic 18" descr="Star with solid fill">
            <a:extLst>
              <a:ext uri="{FF2B5EF4-FFF2-40B4-BE49-F238E27FC236}">
                <a16:creationId xmlns:a16="http://schemas.microsoft.com/office/drawing/2014/main" id="{0112F833-B643-A14D-87F5-7C3AC37E6F23}"/>
              </a:ext>
            </a:extLst>
          </p:cNvPr>
          <p:cNvPicPr>
            <a:picLocks noChangeAspect="1" noChangeArrowheads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91"/>
          <a:stretch>
            <a:fillRect/>
          </a:stretch>
        </p:blipFill>
        <p:spPr bwMode="auto">
          <a:xfrm>
            <a:off x="0" y="0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Graphic 8" descr="Transfer with solid fill">
            <a:extLst>
              <a:ext uri="{FF2B5EF4-FFF2-40B4-BE49-F238E27FC236}">
                <a16:creationId xmlns:a16="http://schemas.microsoft.com/office/drawing/2014/main" id="{492C4E8E-F009-C94D-B3D5-BB74C338BD37}"/>
              </a:ext>
            </a:extLst>
          </p:cNvPr>
          <p:cNvPicPr>
            <a:picLocks noChangeAspect="1" noChangeArrowheads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4546"/>
          <a:stretch>
            <a:fillRect/>
          </a:stretch>
        </p:blipFill>
        <p:spPr bwMode="auto">
          <a:xfrm>
            <a:off x="0" y="0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Graphic 6" descr="Transfer with solid fill">
            <a:extLst>
              <a:ext uri="{FF2B5EF4-FFF2-40B4-BE49-F238E27FC236}">
                <a16:creationId xmlns:a16="http://schemas.microsoft.com/office/drawing/2014/main" id="{B3CB9FB7-86CD-8048-8F89-A4C1ADEDC085}"/>
              </a:ext>
            </a:extLst>
          </p:cNvPr>
          <p:cNvPicPr>
            <a:picLocks noChangeAspect="1" noChangeArrowheads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4546"/>
          <a:stretch>
            <a:fillRect/>
          </a:stretch>
        </p:blipFill>
        <p:spPr bwMode="auto">
          <a:xfrm>
            <a:off x="0" y="0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 picture containing text&#10;&#10;Description automatically generated">
            <a:extLst>
              <a:ext uri="{FF2B5EF4-FFF2-40B4-BE49-F238E27FC236}">
                <a16:creationId xmlns:a16="http://schemas.microsoft.com/office/drawing/2014/main" id="{38155001-BB03-4CA2-B679-A46DD1442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315" y="879457"/>
            <a:ext cx="2558151" cy="22352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3C89D91-B6A8-4AB9-91A4-D5D25E4C6E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8780" y="843420"/>
            <a:ext cx="5862819" cy="39238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4C4B966-EBDB-48AD-BADF-98F1784E7836}"/>
              </a:ext>
            </a:extLst>
          </p:cNvPr>
          <p:cNvSpPr txBox="1"/>
          <p:nvPr/>
        </p:nvSpPr>
        <p:spPr>
          <a:xfrm>
            <a:off x="177763" y="3154664"/>
            <a:ext cx="2665704" cy="1257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rgbClr val="222222"/>
                </a:solidFill>
                <a:effectLst/>
                <a:latin typeface="Times" panose="02020603050405020304" pitchFamily="18" charset="0"/>
                <a:ea typeface="Calibri" panose="020F0502020204030204" pitchFamily="34" charset="0"/>
              </a:rPr>
              <a:t>Pedestrian Clearance Time  </a:t>
            </a:r>
            <a:endParaRPr lang="en-US" sz="1800" dirty="0">
              <a:solidFill>
                <a:srgbClr val="22222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rgbClr val="222222"/>
                </a:solidFill>
                <a:effectLst/>
                <a:latin typeface="Times" panose="02020603050405020304" pitchFamily="18" charset="0"/>
                <a:ea typeface="Calibri" panose="020F0502020204030204" pitchFamily="34" charset="0"/>
              </a:rPr>
              <a:t>Phase 2 – 15 seconds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rgbClr val="222222"/>
                </a:solidFill>
                <a:effectLst/>
                <a:latin typeface="Times" panose="02020603050405020304" pitchFamily="18" charset="0"/>
                <a:ea typeface="Calibri" panose="020F0502020204030204" pitchFamily="34" charset="0"/>
              </a:rPr>
              <a:t>Phase 4 – 21 seconds</a:t>
            </a:r>
            <a:endParaRPr lang="en-US" sz="1800" dirty="0">
              <a:solidFill>
                <a:srgbClr val="22222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993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BE0E9-EBFC-C146-9840-FEC786484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Integration and Preparation (Collection 1)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661379-018D-9A4E-9EC9-49F6E926EEA6}"/>
              </a:ext>
            </a:extLst>
          </p:cNvPr>
          <p:cNvSpPr txBox="1"/>
          <p:nvPr/>
        </p:nvSpPr>
        <p:spPr>
          <a:xfrm>
            <a:off x="1541304" y="3427697"/>
            <a:ext cx="2329831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Eliminating cars based on confidence of detection (Label = 1 &amp; Confidence &gt; 0.75)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Instances observed (&gt; 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CA9983-D901-45AC-B773-2FACBC5C4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5" y="1258150"/>
            <a:ext cx="1638300" cy="355282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6A3DC25-6BFC-4D5B-BFA5-054B9274EC33}"/>
              </a:ext>
            </a:extLst>
          </p:cNvPr>
          <p:cNvSpPr/>
          <p:nvPr/>
        </p:nvSpPr>
        <p:spPr>
          <a:xfrm>
            <a:off x="1760585" y="2445416"/>
            <a:ext cx="1847841" cy="7983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032149-AC72-4B10-A495-7F8E9F59DB60}"/>
              </a:ext>
            </a:extLst>
          </p:cNvPr>
          <p:cNvSpPr txBox="1"/>
          <p:nvPr/>
        </p:nvSpPr>
        <p:spPr>
          <a:xfrm>
            <a:off x="1541304" y="2582991"/>
            <a:ext cx="2215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Initial Filtering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  (N = 3774 users)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5F55E88-B9E2-42AB-86C6-08B05182D01D}"/>
              </a:ext>
            </a:extLst>
          </p:cNvPr>
          <p:cNvSpPr/>
          <p:nvPr/>
        </p:nvSpPr>
        <p:spPr>
          <a:xfrm>
            <a:off x="3941243" y="2667086"/>
            <a:ext cx="1637758" cy="5767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91DC93-8FF7-4D2C-8D59-5D17B6A06221}"/>
              </a:ext>
            </a:extLst>
          </p:cNvPr>
          <p:cNvSpPr txBox="1"/>
          <p:nvPr/>
        </p:nvSpPr>
        <p:spPr>
          <a:xfrm>
            <a:off x="4054805" y="2529916"/>
            <a:ext cx="1191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Clustering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038CA5-ACF3-4E87-BD03-4BD725E5B685}"/>
              </a:ext>
            </a:extLst>
          </p:cNvPr>
          <p:cNvSpPr txBox="1"/>
          <p:nvPr/>
        </p:nvSpPr>
        <p:spPr>
          <a:xfrm>
            <a:off x="4019195" y="2805395"/>
            <a:ext cx="119137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 = 405 users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4D685E1-454C-420F-BBE8-BE216F6B56EC}"/>
              </a:ext>
            </a:extLst>
          </p:cNvPr>
          <p:cNvSpPr/>
          <p:nvPr/>
        </p:nvSpPr>
        <p:spPr>
          <a:xfrm>
            <a:off x="5614611" y="1595648"/>
            <a:ext cx="3529389" cy="27970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CE4469-C030-457E-8048-B0BDD2267E17}"/>
              </a:ext>
            </a:extLst>
          </p:cNvPr>
          <p:cNvSpPr txBox="1"/>
          <p:nvPr/>
        </p:nvSpPr>
        <p:spPr>
          <a:xfrm>
            <a:off x="5728173" y="1751938"/>
            <a:ext cx="35041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Average, median 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en-US" sz="14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aximum and average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US" sz="14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umber of detection instances (number of rows available for one ID)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sz="14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ercentage of time the user was in tracking status =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Labeling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nitial and final box 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Duration in the system (end time - start time)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4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ngineering judgement</a:t>
            </a:r>
            <a:endParaRPr lang="en-US" sz="1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806C56-3287-45E6-A147-C8FF5204684D}"/>
              </a:ext>
            </a:extLst>
          </p:cNvPr>
          <p:cNvSpPr txBox="1"/>
          <p:nvPr/>
        </p:nvSpPr>
        <p:spPr>
          <a:xfrm>
            <a:off x="6337828" y="1258150"/>
            <a:ext cx="22157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Secondary Filtering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EC10C7-C91E-4565-AEFF-2590029213A1}"/>
              </a:ext>
            </a:extLst>
          </p:cNvPr>
          <p:cNvSpPr txBox="1"/>
          <p:nvPr/>
        </p:nvSpPr>
        <p:spPr>
          <a:xfrm>
            <a:off x="3984696" y="3427697"/>
            <a:ext cx="1412357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Minibatch </a:t>
            </a:r>
            <a:r>
              <a:rPr lang="en-US" dirty="0" err="1"/>
              <a:t>Kmeans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BIRCH</a:t>
            </a:r>
          </a:p>
        </p:txBody>
      </p:sp>
    </p:spTree>
    <p:extLst>
      <p:ext uri="{BB962C8B-B14F-4D97-AF65-F5344CB8AC3E}">
        <p14:creationId xmlns:p14="http://schemas.microsoft.com/office/powerpoint/2010/main" val="3715289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54126-DFB0-4B45-92E4-358997D1C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Matching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90C8FA-3687-4CAF-89DB-4F37A60C27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A5930E-34B5-4D49-A21D-631A6247AB4A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 descr="A map of a city&#10;&#10;Description automatically generated with medium confidence">
            <a:extLst>
              <a:ext uri="{FF2B5EF4-FFF2-40B4-BE49-F238E27FC236}">
                <a16:creationId xmlns:a16="http://schemas.microsoft.com/office/drawing/2014/main" id="{ECBF20BD-8E0C-4BBD-A699-A8B65DFEA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317" y="1154860"/>
            <a:ext cx="3433390" cy="2918056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9971888-BB9F-4C9E-B4E0-D827D4D47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50295" y="1117495"/>
            <a:ext cx="3283809" cy="29927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24AC0C-690A-4F3E-A293-794541F4E595}"/>
              </a:ext>
            </a:extLst>
          </p:cNvPr>
          <p:cNvSpPr txBox="1"/>
          <p:nvPr/>
        </p:nvSpPr>
        <p:spPr>
          <a:xfrm>
            <a:off x="1335741" y="4258235"/>
            <a:ext cx="249218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Reference Point Based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1C06CF-2A4F-4917-8C43-57D4C02A36D9}"/>
              </a:ext>
            </a:extLst>
          </p:cNvPr>
          <p:cNvSpPr txBox="1"/>
          <p:nvPr/>
        </p:nvSpPr>
        <p:spPr>
          <a:xfrm>
            <a:off x="5638800" y="4258235"/>
            <a:ext cx="249218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GIS Based</a:t>
            </a:r>
          </a:p>
        </p:txBody>
      </p:sp>
    </p:spTree>
    <p:extLst>
      <p:ext uri="{BB962C8B-B14F-4D97-AF65-F5344CB8AC3E}">
        <p14:creationId xmlns:p14="http://schemas.microsoft.com/office/powerpoint/2010/main" val="2381533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TI Colors 1">
      <a:dk1>
        <a:srgbClr val="18437D"/>
      </a:dk1>
      <a:lt1>
        <a:srgbClr val="FFFFFE"/>
      </a:lt1>
      <a:dk2>
        <a:srgbClr val="5C0823"/>
      </a:dk2>
      <a:lt2>
        <a:srgbClr val="DCAA37"/>
      </a:lt2>
      <a:accent1>
        <a:srgbClr val="678250"/>
      </a:accent1>
      <a:accent2>
        <a:srgbClr val="DCAA37"/>
      </a:accent2>
      <a:accent3>
        <a:srgbClr val="4B8992"/>
      </a:accent3>
      <a:accent4>
        <a:srgbClr val="808080"/>
      </a:accent4>
      <a:accent5>
        <a:srgbClr val="5E5E5E"/>
      </a:accent5>
      <a:accent6>
        <a:srgbClr val="5C0823"/>
      </a:accent6>
      <a:hlink>
        <a:srgbClr val="7E7F7E"/>
      </a:hlink>
      <a:folHlink>
        <a:srgbClr val="2494D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12446</TotalTime>
  <Words>651</Words>
  <Application>Microsoft Office PowerPoint</Application>
  <PresentationFormat>On-screen Show (16:9)</PresentationFormat>
  <Paragraphs>123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Symbol</vt:lpstr>
      <vt:lpstr>Times</vt:lpstr>
      <vt:lpstr>Times New Roman</vt:lpstr>
      <vt:lpstr>Wingdings</vt:lpstr>
      <vt:lpstr>Office Theme</vt:lpstr>
      <vt:lpstr>Categorizing High Risk Pedestrians Using LiDAR Sensor Data and  Machine Learning to Support Vision Zero</vt:lpstr>
      <vt:lpstr>PowerPoint Presentation</vt:lpstr>
      <vt:lpstr>PowerPoint Presentation</vt:lpstr>
      <vt:lpstr>Who is Vulnerable Road User (VRU)?</vt:lpstr>
      <vt:lpstr>Motivation</vt:lpstr>
      <vt:lpstr>Leveraging LiDAR Data MLK and Georgia Ave in Chattanooga, TN</vt:lpstr>
      <vt:lpstr>Signal Performance Log (SPM) Analysis</vt:lpstr>
      <vt:lpstr>Data Integration and Preparation (Collection 1) </vt:lpstr>
      <vt:lpstr>Location Matching</vt:lpstr>
      <vt:lpstr>Pedestrian Categories (BIRCH Clustering)</vt:lpstr>
      <vt:lpstr>Signal Timing Modifications</vt:lpstr>
      <vt:lpstr>Conclusions</vt:lpstr>
      <vt:lpstr>Comments or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Nelson, Vicky</dc:creator>
  <cp:lastModifiedBy>Ashraf, Sruthi</cp:lastModifiedBy>
  <cp:revision>76</cp:revision>
  <dcterms:created xsi:type="dcterms:W3CDTF">2017-11-13T17:06:57Z</dcterms:created>
  <dcterms:modified xsi:type="dcterms:W3CDTF">2021-12-20T04:54:14Z</dcterms:modified>
</cp:coreProperties>
</file>